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8" r:id="rId2"/>
    <p:sldId id="257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8" r:id="rId18"/>
    <p:sldId id="286" r:id="rId19"/>
    <p:sldId id="287" r:id="rId20"/>
    <p:sldId id="276" r:id="rId21"/>
    <p:sldId id="277" r:id="rId22"/>
    <p:sldId id="26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00B050"/>
    <a:srgbClr val="E4D5D2"/>
    <a:srgbClr val="FFFF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4" d="100"/>
          <a:sy n="54" d="100"/>
        </p:scale>
        <p:origin x="42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34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07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339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33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971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043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14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242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2195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2943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898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35F5D26-65A3-4C45-8960-FA5913B16B55}" type="datetimeFigureOut">
              <a:rPr lang="en-IN" smtClean="0"/>
              <a:t>07-04-2019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2A0B68F-B5F6-498D-8D52-FFC926C808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226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25.jpg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7192E-31E9-4C3B-BE3E-377B79B24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67"/>
          <a:stretch/>
        </p:blipFill>
        <p:spPr>
          <a:xfrm>
            <a:off x="2473155" y="0"/>
            <a:ext cx="7253749" cy="1338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84753-53A8-47A9-9017-7CB3FC3FF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7" b="28409"/>
          <a:stretch/>
        </p:blipFill>
        <p:spPr>
          <a:xfrm>
            <a:off x="2473154" y="3225843"/>
            <a:ext cx="7253749" cy="1764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5CF11-214F-4DF4-8DD9-16C9CA90F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b="53383"/>
          <a:stretch/>
        </p:blipFill>
        <p:spPr>
          <a:xfrm>
            <a:off x="2473155" y="1338696"/>
            <a:ext cx="7245690" cy="1887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C7D68-A480-4C03-8697-4F68E3F43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3"/>
          <a:stretch/>
        </p:blipFill>
        <p:spPr>
          <a:xfrm>
            <a:off x="2473154" y="4990746"/>
            <a:ext cx="7245692" cy="1867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FD11D-CD24-494D-8400-7FA6DC49E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423" y="6187469"/>
            <a:ext cx="2097242" cy="3199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592772-E3E9-4ED7-923C-C9B011FA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343" y="2667929"/>
            <a:ext cx="790685" cy="1705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222A8A-34F7-497A-947D-E31310F2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630" y="2753971"/>
            <a:ext cx="4376056" cy="2586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7427F1-D36B-4FF2-AF6F-313AE6A99A58}"/>
              </a:ext>
            </a:extLst>
          </p:cNvPr>
          <p:cNvSpPr/>
          <p:nvPr/>
        </p:nvSpPr>
        <p:spPr>
          <a:xfrm>
            <a:off x="2251980" y="1881727"/>
            <a:ext cx="1410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TOLL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AC4F9A-1A67-40A2-BFF7-04E337598C3A}"/>
              </a:ext>
            </a:extLst>
          </p:cNvPr>
          <p:cNvSpPr/>
          <p:nvPr/>
        </p:nvSpPr>
        <p:spPr>
          <a:xfrm>
            <a:off x="3682832" y="1881727"/>
            <a:ext cx="3911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MANAGEMENT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DB635-C11D-4E2F-953B-70301D5E59FB}"/>
              </a:ext>
            </a:extLst>
          </p:cNvPr>
          <p:cNvSpPr/>
          <p:nvPr/>
        </p:nvSpPr>
        <p:spPr>
          <a:xfrm>
            <a:off x="7609670" y="1881727"/>
            <a:ext cx="2335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SYSTEM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EFE5E-4D80-4B3F-A679-F1D96AB7A565}"/>
              </a:ext>
            </a:extLst>
          </p:cNvPr>
          <p:cNvSpPr/>
          <p:nvPr/>
        </p:nvSpPr>
        <p:spPr>
          <a:xfrm>
            <a:off x="3404065" y="662045"/>
            <a:ext cx="54491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AUTOMATED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774A5C-5A51-4436-9720-BD96430D6D81}"/>
              </a:ext>
            </a:extLst>
          </p:cNvPr>
          <p:cNvSpPr/>
          <p:nvPr/>
        </p:nvSpPr>
        <p:spPr>
          <a:xfrm>
            <a:off x="4479808" y="3058870"/>
            <a:ext cx="3297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BE PROJECT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7CDB31-323E-4E9A-847B-DD800D6BE36F}"/>
              </a:ext>
            </a:extLst>
          </p:cNvPr>
          <p:cNvSpPr/>
          <p:nvPr/>
        </p:nvSpPr>
        <p:spPr>
          <a:xfrm>
            <a:off x="4603496" y="4504620"/>
            <a:ext cx="30503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-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Divya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Bhosle ( 08 )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24DE78-8D97-4E53-A01D-381F45581086}"/>
              </a:ext>
            </a:extLst>
          </p:cNvPr>
          <p:cNvSpPr/>
          <p:nvPr/>
        </p:nvSpPr>
        <p:spPr>
          <a:xfrm>
            <a:off x="4857315" y="5099448"/>
            <a:ext cx="25426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-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Sumit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Jha ( 22 )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8AD95D-1BDE-48D7-BD03-9F503091041F}"/>
              </a:ext>
            </a:extLst>
          </p:cNvPr>
          <p:cNvSpPr/>
          <p:nvPr/>
        </p:nvSpPr>
        <p:spPr>
          <a:xfrm>
            <a:off x="4684993" y="5617057"/>
            <a:ext cx="28873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- Sai Narayan ( 45 )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C4BBA5-CFB1-489A-8C3E-C710D84A4F11}"/>
              </a:ext>
            </a:extLst>
          </p:cNvPr>
          <p:cNvSpPr/>
          <p:nvPr/>
        </p:nvSpPr>
        <p:spPr>
          <a:xfrm>
            <a:off x="4009328" y="6156243"/>
            <a:ext cx="42386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-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Nimritee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Sirsalewala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( 63 )</a:t>
            </a:r>
          </a:p>
        </p:txBody>
      </p:sp>
    </p:spTree>
    <p:extLst>
      <p:ext uri="{BB962C8B-B14F-4D97-AF65-F5344CB8AC3E}">
        <p14:creationId xmlns:p14="http://schemas.microsoft.com/office/powerpoint/2010/main" val="1506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525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err="1">
                <a:latin typeface="Impact" panose="020B0806030902050204" pitchFamily="34" charset="0"/>
              </a:rPr>
              <a:t>FASTag</a:t>
            </a:r>
            <a:r>
              <a:rPr lang="en-IN" sz="6000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CF0-B42B-4241-8840-A77C47F7870B}"/>
              </a:ext>
            </a:extLst>
          </p:cNvPr>
          <p:cNvSpPr txBox="1"/>
          <p:nvPr/>
        </p:nvSpPr>
        <p:spPr>
          <a:xfrm>
            <a:off x="561175" y="2372364"/>
            <a:ext cx="7297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It is used in the implementation of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Uses RFID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Saves Fuel and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Linked to bank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Disadvantage: If a user without a </a:t>
            </a:r>
            <a:r>
              <a:rPr lang="en-IN" sz="2800" dirty="0" err="1"/>
              <a:t>FASTag</a:t>
            </a:r>
            <a:r>
              <a:rPr lang="en-IN" sz="2800" dirty="0"/>
              <a:t> enters</a:t>
            </a:r>
          </a:p>
          <a:p>
            <a:r>
              <a:rPr lang="en-IN" sz="2800" dirty="0"/>
              <a:t>the lane, it’ll create a commotion.</a:t>
            </a:r>
          </a:p>
        </p:txBody>
      </p:sp>
      <p:pic>
        <p:nvPicPr>
          <p:cNvPr id="11266" name="Picture 2" descr="Image result for FASTag">
            <a:extLst>
              <a:ext uri="{FF2B5EF4-FFF2-40B4-BE49-F238E27FC236}">
                <a16:creationId xmlns:a16="http://schemas.microsoft.com/office/drawing/2014/main" id="{787B84F5-FE88-4009-8189-A5631FE5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35" y="2502516"/>
            <a:ext cx="3760435" cy="21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Pay By Phone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CF0-B42B-4241-8840-A77C47F7870B}"/>
              </a:ext>
            </a:extLst>
          </p:cNvPr>
          <p:cNvSpPr txBox="1"/>
          <p:nvPr/>
        </p:nvSpPr>
        <p:spPr>
          <a:xfrm>
            <a:off x="787317" y="2659576"/>
            <a:ext cx="7297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Payment done by a mobile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Eliminates the use for manned transactions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Disadvantage: The hassle of having the application, keeping the phone on all the time</a:t>
            </a:r>
          </a:p>
        </p:txBody>
      </p:sp>
      <p:pic>
        <p:nvPicPr>
          <p:cNvPr id="12292" name="Picture 4" descr="Image result for Pay By Phone tolls">
            <a:extLst>
              <a:ext uri="{FF2B5EF4-FFF2-40B4-BE49-F238E27FC236}">
                <a16:creationId xmlns:a16="http://schemas.microsoft.com/office/drawing/2014/main" id="{0EE264CD-5627-4C21-8616-82647B4C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22" y="1663655"/>
            <a:ext cx="2718595" cy="425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RFID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CF0-B42B-4241-8840-A77C47F7870B}"/>
              </a:ext>
            </a:extLst>
          </p:cNvPr>
          <p:cNvSpPr txBox="1"/>
          <p:nvPr/>
        </p:nvSpPr>
        <p:spPr>
          <a:xfrm>
            <a:off x="718491" y="2115164"/>
            <a:ext cx="72971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Carries </a:t>
            </a:r>
            <a:r>
              <a:rPr lang="en-IN" sz="2800" dirty="0" err="1"/>
              <a:t>upto</a:t>
            </a:r>
            <a:r>
              <a:rPr lang="en-IN" sz="2800" dirty="0"/>
              <a:t> 2000 bytes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Saves the same purpose as a barcode or the magnetic strip on credit / debit / </a:t>
            </a:r>
            <a:r>
              <a:rPr lang="en-IN" sz="2800" dirty="0" err="1"/>
              <a:t>atm</a:t>
            </a:r>
            <a:r>
              <a:rPr lang="en-IN" sz="2800" dirty="0"/>
              <a:t> cards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The RFID device must be scanned to retrieve information stored in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With advancement in technology, RFID equipments are becoming more affordable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Data collected by RFID is accurate, and fast to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650D1-49F9-4F5F-AC0E-C46FA9B1F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956" l="0" r="100000">
                        <a14:backgroundMark x1="14500" y1="44764" x2="14500" y2="44764"/>
                        <a14:backgroundMark x1="18900" y1="35310" x2="39500" y2="47822"/>
                        <a14:backgroundMark x1="4900" y1="8897" x2="28500" y2="4356"/>
                        <a14:backgroundMark x1="5700" y1="3614" x2="31500" y2="21131"/>
                        <a14:backgroundMark x1="9900" y1="34569" x2="37500" y2="60982"/>
                        <a14:backgroundMark x1="12300" y1="29472" x2="10100" y2="82854"/>
                        <a14:backgroundMark x1="2200" y1="91937" x2="300" y2="91937"/>
                        <a14:backgroundMark x1="95400" y1="69880" x2="93200" y2="91474"/>
                        <a14:backgroundMark x1="27900" y1="52827" x2="76700" y2="65338"/>
                        <a14:backgroundMark x1="26300" y1="28730" x2="69900" y2="63021"/>
                        <a14:backgroundMark x1="87100" y1="5839" x2="99500" y2="14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76" y="1352546"/>
            <a:ext cx="3587732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9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79565-76A1-4329-8F6C-870AF6620938}"/>
              </a:ext>
            </a:extLst>
          </p:cNvPr>
          <p:cNvSpPr txBox="1"/>
          <p:nvPr/>
        </p:nvSpPr>
        <p:spPr>
          <a:xfrm>
            <a:off x="603405" y="1917290"/>
            <a:ext cx="980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Our Automates Toll Management System has 4 major components: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9D57E-7750-4CE3-9BBD-F10967312359}"/>
              </a:ext>
            </a:extLst>
          </p:cNvPr>
          <p:cNvSpPr txBox="1"/>
          <p:nvPr/>
        </p:nvSpPr>
        <p:spPr>
          <a:xfrm>
            <a:off x="603405" y="3159778"/>
            <a:ext cx="10821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Customer Service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Ticket Generation / Lane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Report Generation</a:t>
            </a:r>
          </a:p>
        </p:txBody>
      </p:sp>
    </p:spTree>
    <p:extLst>
      <p:ext uri="{BB962C8B-B14F-4D97-AF65-F5344CB8AC3E}">
        <p14:creationId xmlns:p14="http://schemas.microsoft.com/office/powerpoint/2010/main" val="26540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 Theoretical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79565-76A1-4329-8F6C-870AF6620938}"/>
              </a:ext>
            </a:extLst>
          </p:cNvPr>
          <p:cNvSpPr txBox="1"/>
          <p:nvPr/>
        </p:nvSpPr>
        <p:spPr>
          <a:xfrm>
            <a:off x="603405" y="1917290"/>
            <a:ext cx="383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Hardware Requirements: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9D57E-7750-4CE3-9BBD-F10967312359}"/>
              </a:ext>
            </a:extLst>
          </p:cNvPr>
          <p:cNvSpPr txBox="1"/>
          <p:nvPr/>
        </p:nvSpPr>
        <p:spPr>
          <a:xfrm>
            <a:off x="603405" y="3159778"/>
            <a:ext cx="10821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Primary and Backup Processing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RFID Scanners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High Speed Cameras</a:t>
            </a:r>
          </a:p>
        </p:txBody>
      </p:sp>
    </p:spTree>
    <p:extLst>
      <p:ext uri="{BB962C8B-B14F-4D97-AF65-F5344CB8AC3E}">
        <p14:creationId xmlns:p14="http://schemas.microsoft.com/office/powerpoint/2010/main" val="28480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238ABB-903F-4BCE-A203-98C3224AE81E}"/>
              </a:ext>
            </a:extLst>
          </p:cNvPr>
          <p:cNvGrpSpPr/>
          <p:nvPr/>
        </p:nvGrpSpPr>
        <p:grpSpPr>
          <a:xfrm>
            <a:off x="2473154" y="0"/>
            <a:ext cx="7253750" cy="6858000"/>
            <a:chOff x="2473154" y="0"/>
            <a:chExt cx="725375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47192E-31E9-4C3B-BE3E-377B79B24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67"/>
            <a:stretch/>
          </p:blipFill>
          <p:spPr>
            <a:xfrm>
              <a:off x="2473155" y="0"/>
              <a:ext cx="7253749" cy="13386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84753-53A8-47A9-9017-7CB3FC3FF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17" b="28409"/>
            <a:stretch/>
          </p:blipFill>
          <p:spPr>
            <a:xfrm>
              <a:off x="2473154" y="3225843"/>
              <a:ext cx="7253749" cy="17649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35CF11-214F-4DF4-8DD9-16C9CA90F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33" b="53383"/>
            <a:stretch/>
          </p:blipFill>
          <p:spPr>
            <a:xfrm>
              <a:off x="2473155" y="1338696"/>
              <a:ext cx="7245690" cy="18871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C7D68-A480-4C03-8697-4F68E3F43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83"/>
            <a:stretch/>
          </p:blipFill>
          <p:spPr>
            <a:xfrm>
              <a:off x="2473154" y="4990746"/>
              <a:ext cx="7245692" cy="186725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9FD11D-CD24-494D-8400-7FA6DC49E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423" y="6187469"/>
            <a:ext cx="2097242" cy="31993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5A89C1-BFD7-46DD-869E-AA43F01CE627}"/>
              </a:ext>
            </a:extLst>
          </p:cNvPr>
          <p:cNvSpPr/>
          <p:nvPr/>
        </p:nvSpPr>
        <p:spPr>
          <a:xfrm>
            <a:off x="3917482" y="0"/>
            <a:ext cx="182880" cy="36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108CDF-3D49-433E-9F39-9DBCE7E7C7A2}"/>
              </a:ext>
            </a:extLst>
          </p:cNvPr>
          <p:cNvSpPr/>
          <p:nvPr/>
        </p:nvSpPr>
        <p:spPr>
          <a:xfrm>
            <a:off x="8120515" y="0"/>
            <a:ext cx="182880" cy="36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1CAC0E-B9AA-4107-8510-F60C7BE38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311" y="595410"/>
            <a:ext cx="746846" cy="5404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2040B4-706F-4B78-97DA-DF7F120D04AC}"/>
              </a:ext>
            </a:extLst>
          </p:cNvPr>
          <p:cNvSpPr/>
          <p:nvPr/>
        </p:nvSpPr>
        <p:spPr>
          <a:xfrm>
            <a:off x="7719461" y="423512"/>
            <a:ext cx="593559" cy="1794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C8DB7D-3F22-43FB-BC23-450A19F104B5}"/>
              </a:ext>
            </a:extLst>
          </p:cNvPr>
          <p:cNvSpPr/>
          <p:nvPr/>
        </p:nvSpPr>
        <p:spPr>
          <a:xfrm>
            <a:off x="3917482" y="414630"/>
            <a:ext cx="593559" cy="1794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68C7C-8C8B-4F06-9AA0-4E76C90A7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333" y="573372"/>
            <a:ext cx="689589" cy="49132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654AEE-D1D3-4FFE-84BD-BC086C6BB1FC}"/>
              </a:ext>
            </a:extLst>
          </p:cNvPr>
          <p:cNvCxnSpPr>
            <a:cxnSpLocks/>
          </p:cNvCxnSpPr>
          <p:nvPr/>
        </p:nvCxnSpPr>
        <p:spPr>
          <a:xfrm>
            <a:off x="7931217" y="962526"/>
            <a:ext cx="1578543" cy="498414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9CCCB7B-42D1-495E-AC5D-EBECC7EC4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116" y="1420666"/>
            <a:ext cx="2909823" cy="56777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B32137-F7CF-4318-ABC4-575C9958C4A7}"/>
              </a:ext>
            </a:extLst>
          </p:cNvPr>
          <p:cNvCxnSpPr>
            <a:cxnSpLocks/>
          </p:cNvCxnSpPr>
          <p:nvPr/>
        </p:nvCxnSpPr>
        <p:spPr>
          <a:xfrm>
            <a:off x="10318525" y="1988437"/>
            <a:ext cx="0" cy="293832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09A20BC-BD44-4403-B891-8D85854FE32B}"/>
              </a:ext>
            </a:extLst>
          </p:cNvPr>
          <p:cNvSpPr txBox="1"/>
          <p:nvPr/>
        </p:nvSpPr>
        <p:spPr>
          <a:xfrm>
            <a:off x="8894897" y="2183946"/>
            <a:ext cx="290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FF0000"/>
                </a:solidFill>
              </a:rPr>
              <a:t>MH 12 DE 1433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AE5AEB-3ED4-492B-9F7C-A740EC80DEF1}"/>
              </a:ext>
            </a:extLst>
          </p:cNvPr>
          <p:cNvSpPr/>
          <p:nvPr/>
        </p:nvSpPr>
        <p:spPr>
          <a:xfrm>
            <a:off x="3911146" y="1240612"/>
            <a:ext cx="182880" cy="2496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A8D0F1-882D-4D3F-AF1C-BC15B5E280D0}"/>
              </a:ext>
            </a:extLst>
          </p:cNvPr>
          <p:cNvSpPr/>
          <p:nvPr/>
        </p:nvSpPr>
        <p:spPr>
          <a:xfrm>
            <a:off x="3915156" y="2363892"/>
            <a:ext cx="182880" cy="2496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655603A-FFB8-45D4-8034-C551B9439703}"/>
              </a:ext>
            </a:extLst>
          </p:cNvPr>
          <p:cNvCxnSpPr>
            <a:cxnSpLocks/>
          </p:cNvCxnSpPr>
          <p:nvPr/>
        </p:nvCxnSpPr>
        <p:spPr>
          <a:xfrm flipV="1">
            <a:off x="3224981" y="2507388"/>
            <a:ext cx="757619" cy="810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6E3A77F-7249-49B8-B8DD-4A08748099DC}"/>
              </a:ext>
            </a:extLst>
          </p:cNvPr>
          <p:cNvSpPr txBox="1"/>
          <p:nvPr/>
        </p:nvSpPr>
        <p:spPr>
          <a:xfrm>
            <a:off x="383276" y="2274067"/>
            <a:ext cx="290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FF0000"/>
                </a:solidFill>
              </a:rPr>
              <a:t>MH 12 DE 1433</a:t>
            </a:r>
          </a:p>
        </p:txBody>
      </p:sp>
      <p:pic>
        <p:nvPicPr>
          <p:cNvPr id="1026" name="Picture 2" descr="Image result for rfid">
            <a:extLst>
              <a:ext uri="{FF2B5EF4-FFF2-40B4-BE49-F238E27FC236}">
                <a16:creationId xmlns:a16="http://schemas.microsoft.com/office/drawing/2014/main" id="{A30B530E-C731-497F-823E-0FC40D0C9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11" b="18333" l="27813" r="38906">
                        <a14:foregroundMark x1="32500" y1="15833" x2="32500" y2="1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9" t="13526" r="66043" b="81910"/>
          <a:stretch/>
        </p:blipFill>
        <p:spPr bwMode="auto">
          <a:xfrm rot="5400000">
            <a:off x="4165157" y="2416949"/>
            <a:ext cx="256312" cy="2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rfid">
            <a:extLst>
              <a:ext uri="{FF2B5EF4-FFF2-40B4-BE49-F238E27FC236}">
                <a16:creationId xmlns:a16="http://schemas.microsoft.com/office/drawing/2014/main" id="{1EBAD674-7166-447F-AB3F-9C35FBED3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39" b="16528" l="27500" r="3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9503" r="64324" b="84375"/>
          <a:stretch/>
        </p:blipFill>
        <p:spPr bwMode="auto">
          <a:xfrm rot="5400000">
            <a:off x="4113159" y="2347234"/>
            <a:ext cx="613339" cy="2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rfid">
            <a:extLst>
              <a:ext uri="{FF2B5EF4-FFF2-40B4-BE49-F238E27FC236}">
                <a16:creationId xmlns:a16="http://schemas.microsoft.com/office/drawing/2014/main" id="{8110673D-DA7D-4A03-8801-62CFFD0C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3" b="16528" l="27500" r="36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7" t="7117" r="64750" b="87538"/>
          <a:stretch/>
        </p:blipFill>
        <p:spPr bwMode="auto">
          <a:xfrm rot="5400000">
            <a:off x="4283406" y="2382201"/>
            <a:ext cx="523217" cy="2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9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7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34935 0.1215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606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34883 0.1314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 animBg="1"/>
      <p:bldP spid="36" grpId="0" animBg="1"/>
      <p:bldP spid="39" grpId="0"/>
      <p:bldP spid="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238ABB-903F-4BCE-A203-98C3224AE81E}"/>
              </a:ext>
            </a:extLst>
          </p:cNvPr>
          <p:cNvGrpSpPr/>
          <p:nvPr/>
        </p:nvGrpSpPr>
        <p:grpSpPr>
          <a:xfrm>
            <a:off x="2473154" y="0"/>
            <a:ext cx="7253750" cy="6858000"/>
            <a:chOff x="2473154" y="0"/>
            <a:chExt cx="725375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47192E-31E9-4C3B-BE3E-377B79B24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67"/>
            <a:stretch/>
          </p:blipFill>
          <p:spPr>
            <a:xfrm>
              <a:off x="2473155" y="0"/>
              <a:ext cx="7253749" cy="13386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84753-53A8-47A9-9017-7CB3FC3FF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17" b="28409"/>
            <a:stretch/>
          </p:blipFill>
          <p:spPr>
            <a:xfrm>
              <a:off x="2473154" y="3225843"/>
              <a:ext cx="7253749" cy="17649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35CF11-214F-4DF4-8DD9-16C9CA90F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33" b="53383"/>
            <a:stretch/>
          </p:blipFill>
          <p:spPr>
            <a:xfrm>
              <a:off x="2473155" y="1338696"/>
              <a:ext cx="7245690" cy="18871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C7D68-A480-4C03-8697-4F68E3F43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83"/>
            <a:stretch/>
          </p:blipFill>
          <p:spPr>
            <a:xfrm>
              <a:off x="2473154" y="4990746"/>
              <a:ext cx="7245692" cy="186725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55A89C1-BFD7-46DD-869E-AA43F01CE627}"/>
              </a:ext>
            </a:extLst>
          </p:cNvPr>
          <p:cNvSpPr/>
          <p:nvPr/>
        </p:nvSpPr>
        <p:spPr>
          <a:xfrm>
            <a:off x="3917482" y="0"/>
            <a:ext cx="182880" cy="36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108CDF-3D49-433E-9F39-9DBCE7E7C7A2}"/>
              </a:ext>
            </a:extLst>
          </p:cNvPr>
          <p:cNvSpPr/>
          <p:nvPr/>
        </p:nvSpPr>
        <p:spPr>
          <a:xfrm>
            <a:off x="8120515" y="0"/>
            <a:ext cx="182880" cy="36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1CAC0E-B9AA-4107-8510-F60C7BE38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11" y="595410"/>
            <a:ext cx="746846" cy="5404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2040B4-706F-4B78-97DA-DF7F120D04AC}"/>
              </a:ext>
            </a:extLst>
          </p:cNvPr>
          <p:cNvSpPr/>
          <p:nvPr/>
        </p:nvSpPr>
        <p:spPr>
          <a:xfrm>
            <a:off x="7719461" y="423512"/>
            <a:ext cx="593559" cy="1794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C8DB7D-3F22-43FB-BC23-450A19F104B5}"/>
              </a:ext>
            </a:extLst>
          </p:cNvPr>
          <p:cNvSpPr/>
          <p:nvPr/>
        </p:nvSpPr>
        <p:spPr>
          <a:xfrm>
            <a:off x="3917482" y="414630"/>
            <a:ext cx="593559" cy="1794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68C7C-8C8B-4F06-9AA0-4E76C90A7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333" y="573372"/>
            <a:ext cx="689589" cy="49132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654AEE-D1D3-4FFE-84BD-BC086C6BB1FC}"/>
              </a:ext>
            </a:extLst>
          </p:cNvPr>
          <p:cNvCxnSpPr>
            <a:cxnSpLocks/>
          </p:cNvCxnSpPr>
          <p:nvPr/>
        </p:nvCxnSpPr>
        <p:spPr>
          <a:xfrm>
            <a:off x="7931217" y="962526"/>
            <a:ext cx="1578543" cy="498414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9CCCB7B-42D1-495E-AC5D-EBECC7EC4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116" y="1420666"/>
            <a:ext cx="2909823" cy="5677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09A20BC-BD44-4403-B891-8D85854FE32B}"/>
              </a:ext>
            </a:extLst>
          </p:cNvPr>
          <p:cNvSpPr txBox="1"/>
          <p:nvPr/>
        </p:nvSpPr>
        <p:spPr>
          <a:xfrm>
            <a:off x="4641091" y="3078793"/>
            <a:ext cx="290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00B050"/>
                </a:solidFill>
              </a:rPr>
              <a:t>MH 12 DE 1433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AE5AEB-3ED4-492B-9F7C-A740EC80DEF1}"/>
              </a:ext>
            </a:extLst>
          </p:cNvPr>
          <p:cNvSpPr/>
          <p:nvPr/>
        </p:nvSpPr>
        <p:spPr>
          <a:xfrm>
            <a:off x="3911146" y="1240612"/>
            <a:ext cx="182880" cy="2496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A8D0F1-882D-4D3F-AF1C-BC15B5E280D0}"/>
              </a:ext>
            </a:extLst>
          </p:cNvPr>
          <p:cNvSpPr/>
          <p:nvPr/>
        </p:nvSpPr>
        <p:spPr>
          <a:xfrm>
            <a:off x="3915156" y="2363892"/>
            <a:ext cx="182880" cy="2496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415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B72C6F5-22B4-4996-81A1-370E8F159E94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chemeClr val="bg1"/>
                </a:solidFill>
                <a:latin typeface="Impact" panose="020B0806030902050204" pitchFamily="34" charset="0"/>
              </a:rPr>
              <a:t>OUR IMPLEMENTATION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01BF6-B5CC-499A-8D83-A012057D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2" t="19198" r="22363" b="24603"/>
          <a:stretch/>
        </p:blipFill>
        <p:spPr>
          <a:xfrm>
            <a:off x="4343058" y="1638797"/>
            <a:ext cx="7430514" cy="42395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813D0E-0404-40A7-9F87-5E6F7EC24DC7}"/>
              </a:ext>
            </a:extLst>
          </p:cNvPr>
          <p:cNvSpPr txBox="1"/>
          <p:nvPr/>
        </p:nvSpPr>
        <p:spPr>
          <a:xfrm>
            <a:off x="126880" y="1638797"/>
            <a:ext cx="373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00B050"/>
                </a:solidFill>
              </a:rPr>
              <a:t>1. REGISTRATION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6EB7D9-8724-4AA7-8F7C-DE5B2BCBA569}"/>
              </a:ext>
            </a:extLst>
          </p:cNvPr>
          <p:cNvSpPr txBox="1"/>
          <p:nvPr/>
        </p:nvSpPr>
        <p:spPr>
          <a:xfrm>
            <a:off x="126880" y="2340546"/>
            <a:ext cx="378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1.1) ADD VEHICLE DETAILS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AEBCDE-B3AF-4077-B5B3-5B2F67E85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2" t="19723" r="22322" b="24920"/>
          <a:stretch/>
        </p:blipFill>
        <p:spPr>
          <a:xfrm>
            <a:off x="4343059" y="1638797"/>
            <a:ext cx="7537012" cy="42395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BA0F8C-0453-4015-AE06-841AD416F90A}"/>
              </a:ext>
            </a:extLst>
          </p:cNvPr>
          <p:cNvSpPr txBox="1"/>
          <p:nvPr/>
        </p:nvSpPr>
        <p:spPr>
          <a:xfrm>
            <a:off x="126880" y="2802211"/>
            <a:ext cx="3362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1.2) ADD USER DETAILS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9F0345-212A-47A9-B198-D113B223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5" t="19723" r="22174" b="25024"/>
          <a:stretch/>
        </p:blipFill>
        <p:spPr>
          <a:xfrm>
            <a:off x="4343057" y="1664192"/>
            <a:ext cx="7534608" cy="41996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8EB6B4-6D2A-4D78-830A-B41EB7EB5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83" t="19722" r="22396" b="25185"/>
          <a:stretch/>
        </p:blipFill>
        <p:spPr>
          <a:xfrm>
            <a:off x="4382445" y="1664192"/>
            <a:ext cx="7455831" cy="42395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023AC6-E006-4817-8233-9C2D27A91B71}"/>
              </a:ext>
            </a:extLst>
          </p:cNvPr>
          <p:cNvSpPr txBox="1"/>
          <p:nvPr/>
        </p:nvSpPr>
        <p:spPr>
          <a:xfrm>
            <a:off x="126880" y="3263876"/>
            <a:ext cx="378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</a:rPr>
              <a:t>1.3) WRITING DATA ON RFID TAGS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5184C5-A08A-42EB-A4A4-3C06ADCC23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" t="17962" r="35833" b="20218"/>
          <a:stretch/>
        </p:blipFill>
        <p:spPr>
          <a:xfrm>
            <a:off x="4351160" y="1638796"/>
            <a:ext cx="7518400" cy="423957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4C9D095-EF7E-4F08-80D0-298BD1B2FD1A}"/>
              </a:ext>
            </a:extLst>
          </p:cNvPr>
          <p:cNvSpPr/>
          <p:nvPr/>
        </p:nvSpPr>
        <p:spPr>
          <a:xfrm>
            <a:off x="4332548" y="2045196"/>
            <a:ext cx="7537012" cy="4616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358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6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B72C6F5-22B4-4996-81A1-370E8F159E94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chemeClr val="bg1"/>
                </a:solidFill>
                <a:latin typeface="Impact" panose="020B0806030902050204" pitchFamily="34" charset="0"/>
              </a:rPr>
              <a:t>OUR IMPLEMENTATION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813D0E-0404-40A7-9F87-5E6F7EC24DC7}"/>
              </a:ext>
            </a:extLst>
          </p:cNvPr>
          <p:cNvSpPr txBox="1"/>
          <p:nvPr/>
        </p:nvSpPr>
        <p:spPr>
          <a:xfrm>
            <a:off x="126880" y="1638797"/>
            <a:ext cx="497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00B050"/>
                </a:solidFill>
              </a:rPr>
              <a:t>2. LANE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6EB7D9-8724-4AA7-8F7C-DE5B2BCBA569}"/>
              </a:ext>
            </a:extLst>
          </p:cNvPr>
          <p:cNvSpPr txBox="1"/>
          <p:nvPr/>
        </p:nvSpPr>
        <p:spPr>
          <a:xfrm>
            <a:off x="126880" y="2340546"/>
            <a:ext cx="329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1.1) CAMERA MODULE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BA0F8C-0453-4015-AE06-841AD416F90A}"/>
              </a:ext>
            </a:extLst>
          </p:cNvPr>
          <p:cNvSpPr txBox="1"/>
          <p:nvPr/>
        </p:nvSpPr>
        <p:spPr>
          <a:xfrm>
            <a:off x="126880" y="2802211"/>
            <a:ext cx="4647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1.2) NUMBER PLATE DETECTION</a:t>
            </a:r>
          </a:p>
          <a:p>
            <a:r>
              <a:rPr lang="en-IN" sz="2400" dirty="0">
                <a:solidFill>
                  <a:srgbClr val="00B050"/>
                </a:solidFill>
              </a:rPr>
              <a:t>(REAL-TIME)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023AC6-E006-4817-8233-9C2D27A91B71}"/>
              </a:ext>
            </a:extLst>
          </p:cNvPr>
          <p:cNvSpPr txBox="1"/>
          <p:nvPr/>
        </p:nvSpPr>
        <p:spPr>
          <a:xfrm>
            <a:off x="126879" y="3605801"/>
            <a:ext cx="378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1.3) OCR MODULE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9509F-811D-4B36-BB41-62E5AE743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5" t="10000" r="16980" b="18421"/>
          <a:stretch/>
        </p:blipFill>
        <p:spPr>
          <a:xfrm>
            <a:off x="5100742" y="1638797"/>
            <a:ext cx="6664876" cy="4056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DA881-BA2F-4C3D-A0DA-B0AED55FE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875" t="10000" r="16980" b="18421"/>
          <a:stretch/>
        </p:blipFill>
        <p:spPr>
          <a:xfrm>
            <a:off x="5100742" y="1650910"/>
            <a:ext cx="6664876" cy="4056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2BA141-216D-4381-ADD7-FFFB2B182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880" y="1550235"/>
            <a:ext cx="2395282" cy="425827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51BE6D-E009-463F-A0D0-6D71347432CA}"/>
              </a:ext>
            </a:extLst>
          </p:cNvPr>
          <p:cNvGrpSpPr/>
          <p:nvPr/>
        </p:nvGrpSpPr>
        <p:grpSpPr>
          <a:xfrm>
            <a:off x="7265881" y="1569722"/>
            <a:ext cx="2395282" cy="4238790"/>
            <a:chOff x="4594035" y="1352546"/>
            <a:chExt cx="3003927" cy="528827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62C3CAB-899A-48D7-BA6C-3E48DC9095D2}"/>
                </a:ext>
              </a:extLst>
            </p:cNvPr>
            <p:cNvGrpSpPr/>
            <p:nvPr/>
          </p:nvGrpSpPr>
          <p:grpSpPr>
            <a:xfrm>
              <a:off x="4594035" y="1352546"/>
              <a:ext cx="3003927" cy="5288278"/>
              <a:chOff x="3640712" y="491423"/>
              <a:chExt cx="3857625" cy="651897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449B335-14F7-46A6-A748-82D5AB20B658}"/>
                  </a:ext>
                </a:extLst>
              </p:cNvPr>
              <p:cNvGrpSpPr/>
              <p:nvPr/>
            </p:nvGrpSpPr>
            <p:grpSpPr>
              <a:xfrm>
                <a:off x="3640712" y="491423"/>
                <a:ext cx="3857625" cy="6518976"/>
                <a:chOff x="3640712" y="491423"/>
                <a:chExt cx="3857625" cy="6518976"/>
              </a:xfrm>
            </p:grpSpPr>
            <p:pic>
              <p:nvPicPr>
                <p:cNvPr id="35" name="Picture 10" descr="Image result for indian road">
                  <a:extLst>
                    <a:ext uri="{FF2B5EF4-FFF2-40B4-BE49-F238E27FC236}">
                      <a16:creationId xmlns:a16="http://schemas.microsoft.com/office/drawing/2014/main" id="{65B07DBD-CB52-4697-8A8E-94859ECC54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49" t="8889" r="34663"/>
                <a:stretch/>
              </p:blipFill>
              <p:spPr bwMode="auto">
                <a:xfrm>
                  <a:off x="3640712" y="609600"/>
                  <a:ext cx="3857625" cy="624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FBE3722A-A2F4-41BF-947A-E99405774C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3641"/>
                <a:stretch/>
              </p:blipFill>
              <p:spPr>
                <a:xfrm>
                  <a:off x="3640712" y="6574302"/>
                  <a:ext cx="3857625" cy="436097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C827E4A2-82FB-4C11-A540-0211F4D85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9697"/>
                <a:stretch/>
              </p:blipFill>
              <p:spPr>
                <a:xfrm>
                  <a:off x="3640712" y="491423"/>
                  <a:ext cx="3857625" cy="706582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2" descr="Image result for IMPALA 67 ON ROAD FRONT VIEW">
                <a:extLst>
                  <a:ext uri="{FF2B5EF4-FFF2-40B4-BE49-F238E27FC236}">
                    <a16:creationId xmlns:a16="http://schemas.microsoft.com/office/drawing/2014/main" id="{67AC7588-909C-4DA4-9103-223E3AB439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2224" r="97055">
                            <a14:foregroundMark x1="6190" y1="43162" x2="9555" y2="76389"/>
                            <a14:foregroundMark x1="4808" y1="49252" x2="6310" y2="60684"/>
                            <a14:foregroundMark x1="25962" y1="54808" x2="89543" y2="55662"/>
                            <a14:foregroundMark x1="95613" y1="48291" x2="95433" y2="68697"/>
                            <a14:foregroundMark x1="93750" y1="74893" x2="96154" y2="65385"/>
                            <a14:foregroundMark x1="95072" y1="45192" x2="96094" y2="48718"/>
                            <a14:foregroundMark x1="43389" y1="51923" x2="46094" y2="63034"/>
                            <a14:foregroundMark x1="17488" y1="22970" x2="17488" y2="22970"/>
                            <a14:foregroundMark x1="12560" y1="33013" x2="21154" y2="28846"/>
                            <a14:foregroundMark x1="9796" y1="33013" x2="18990" y2="27137"/>
                            <a14:foregroundMark x1="80349" y1="25427" x2="80349" y2="25427"/>
                            <a14:foregroundMark x1="78185" y1="21581" x2="80349" y2="24893"/>
                            <a14:foregroundMark x1="41406" y1="75748" x2="84796" y2="76175"/>
                            <a14:foregroundMark x1="19291" y1="81944" x2="19111" y2="94872"/>
                            <a14:foregroundMark x1="82572" y1="83333" x2="83774" y2="97650"/>
                            <a14:backgroundMark x1="27404" y1="92735" x2="75180" y2="93803"/>
                            <a14:backgroundMark x1="16166" y1="26175" x2="15385" y2="25748"/>
                            <a14:backgroundMark x1="21635" y1="5983" x2="32933" y2="0"/>
                            <a14:backgroundMark x1="23377" y1="5983" x2="23558" y2="9509"/>
                            <a14:backgroundMark x1="74639" y1="3846" x2="87861" y2="11432"/>
                            <a14:backgroundMark x1="24038" y1="92201" x2="26803" y2="96795"/>
                            <a14:backgroundMark x1="36899" y1="90491" x2="76803" y2="88141"/>
                            <a14:backgroundMark x1="23858" y1="81090" x2="41707" y2="82265"/>
                            <a14:backgroundMark x1="63762" y1="83333" x2="75962" y2="836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31" y="3429000"/>
                <a:ext cx="3531589" cy="1986518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21599983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07C914C-DCA4-4947-9C52-36C0EC6F9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626"/>
            <a:stretch/>
          </p:blipFill>
          <p:spPr>
            <a:xfrm>
              <a:off x="5611075" y="4861316"/>
              <a:ext cx="969844" cy="205251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C666855-43B4-4E7C-A304-37B340F405AD}"/>
              </a:ext>
            </a:extLst>
          </p:cNvPr>
          <p:cNvSpPr/>
          <p:nvPr/>
        </p:nvSpPr>
        <p:spPr>
          <a:xfrm>
            <a:off x="7947055" y="4357334"/>
            <a:ext cx="1032931" cy="3786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237425-2774-44C6-87CE-453BA459A50D}"/>
              </a:ext>
            </a:extLst>
          </p:cNvPr>
          <p:cNvSpPr txBox="1"/>
          <p:nvPr/>
        </p:nvSpPr>
        <p:spPr>
          <a:xfrm>
            <a:off x="8048834" y="4504149"/>
            <a:ext cx="727556" cy="185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dirty="0"/>
              <a:t>MH 9CW 8055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6B5C9AC-AE5B-4B1B-A08F-0EA4B090CEA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313" t="9167" r="16187" b="13167"/>
          <a:stretch/>
        </p:blipFill>
        <p:spPr>
          <a:xfrm>
            <a:off x="4972458" y="1441108"/>
            <a:ext cx="7080261" cy="458250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0FA7EE4-D5A8-4FEF-A360-332F926863C3}"/>
              </a:ext>
            </a:extLst>
          </p:cNvPr>
          <p:cNvSpPr txBox="1"/>
          <p:nvPr/>
        </p:nvSpPr>
        <p:spPr>
          <a:xfrm>
            <a:off x="126878" y="4042484"/>
            <a:ext cx="484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1.4) NETWORK ADAPTER</a:t>
            </a:r>
          </a:p>
          <a:p>
            <a:r>
              <a:rPr lang="en-IN" sz="2400" dirty="0">
                <a:solidFill>
                  <a:srgbClr val="00B050"/>
                </a:solidFill>
              </a:rPr>
              <a:t>(TRANSFER OF OCR DATA TO DESKTOP APPLICATION THROUGH IP)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51F98-C8C8-4343-93C6-1FE0159725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43" t="19722" r="32969" b="15303"/>
          <a:stretch/>
        </p:blipFill>
        <p:spPr>
          <a:xfrm>
            <a:off x="4600353" y="1446458"/>
            <a:ext cx="7665653" cy="458250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17E43D08-B7AA-4FE2-9769-B65CC10CD5AF}"/>
              </a:ext>
            </a:extLst>
          </p:cNvPr>
          <p:cNvSpPr/>
          <p:nvPr/>
        </p:nvSpPr>
        <p:spPr>
          <a:xfrm>
            <a:off x="4644106" y="5712185"/>
            <a:ext cx="7537012" cy="4616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EF3DA6-4815-49DD-AF63-C917200D1383}"/>
              </a:ext>
            </a:extLst>
          </p:cNvPr>
          <p:cNvSpPr txBox="1"/>
          <p:nvPr/>
        </p:nvSpPr>
        <p:spPr>
          <a:xfrm>
            <a:off x="106514" y="5607666"/>
            <a:ext cx="4324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</a:rPr>
              <a:t>1.5)TRANSFER OF LANE DATA TO LOCAL SERVER</a:t>
            </a:r>
          </a:p>
        </p:txBody>
      </p:sp>
    </p:spTree>
    <p:extLst>
      <p:ext uri="{BB962C8B-B14F-4D97-AF65-F5344CB8AC3E}">
        <p14:creationId xmlns:p14="http://schemas.microsoft.com/office/powerpoint/2010/main" val="120543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6" grpId="0"/>
      <p:bldP spid="38" grpId="0" animBg="1"/>
      <p:bldP spid="39" grpId="0"/>
      <p:bldP spid="41" grpId="0"/>
      <p:bldP spid="42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B72C6F5-22B4-4996-81A1-370E8F159E94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chemeClr val="bg1"/>
                </a:solidFill>
                <a:latin typeface="Impact" panose="020B0806030902050204" pitchFamily="34" charset="0"/>
              </a:rPr>
              <a:t>OUR IMPLEMENTATION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813D0E-0404-40A7-9F87-5E6F7EC24DC7}"/>
              </a:ext>
            </a:extLst>
          </p:cNvPr>
          <p:cNvSpPr txBox="1"/>
          <p:nvPr/>
        </p:nvSpPr>
        <p:spPr>
          <a:xfrm>
            <a:off x="126880" y="1638797"/>
            <a:ext cx="5207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00B050"/>
                </a:solidFill>
              </a:rPr>
              <a:t>3. REPORT GENERATION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6E9DEE-1D77-40D9-8325-812B40542789}"/>
              </a:ext>
            </a:extLst>
          </p:cNvPr>
          <p:cNvGrpSpPr/>
          <p:nvPr/>
        </p:nvGrpSpPr>
        <p:grpSpPr>
          <a:xfrm>
            <a:off x="2265642" y="2285128"/>
            <a:ext cx="8184771" cy="4299986"/>
            <a:chOff x="4970945" y="2340546"/>
            <a:chExt cx="6764274" cy="35537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791DB3-D211-4284-AF36-96C8BE9F5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656" t="22609" r="24907" b="30283"/>
            <a:stretch/>
          </p:blipFill>
          <p:spPr>
            <a:xfrm>
              <a:off x="4970945" y="2340546"/>
              <a:ext cx="6764274" cy="35537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9A6589-5193-46C6-84F8-87CAB26AA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8" t="11500" r="16824" b="56666"/>
            <a:stretch/>
          </p:blipFill>
          <p:spPr>
            <a:xfrm>
              <a:off x="7330294" y="2340546"/>
              <a:ext cx="2851175" cy="84169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50E17C-E916-4075-ACE7-C6120B6D542A}"/>
                </a:ext>
              </a:extLst>
            </p:cNvPr>
            <p:cNvSpPr/>
            <p:nvPr/>
          </p:nvSpPr>
          <p:spPr>
            <a:xfrm>
              <a:off x="6096000" y="2340546"/>
              <a:ext cx="1234294" cy="841691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FD017F-58D1-44C1-9857-B790DF8A9D81}"/>
                </a:ext>
              </a:extLst>
            </p:cNvPr>
            <p:cNvSpPr/>
            <p:nvPr/>
          </p:nvSpPr>
          <p:spPr>
            <a:xfrm>
              <a:off x="10181468" y="2340546"/>
              <a:ext cx="1551497" cy="841691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30904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fuel waste">
            <a:extLst>
              <a:ext uri="{FF2B5EF4-FFF2-40B4-BE49-F238E27FC236}">
                <a16:creationId xmlns:a16="http://schemas.microsoft.com/office/drawing/2014/main" id="{8E7942C5-2748-4079-834B-A6F90632E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667" l="6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43" y="3049003"/>
            <a:ext cx="5195456" cy="38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ime waste">
            <a:extLst>
              <a:ext uri="{FF2B5EF4-FFF2-40B4-BE49-F238E27FC236}">
                <a16:creationId xmlns:a16="http://schemas.microsoft.com/office/drawing/2014/main" id="{928116D3-5F3F-44BC-B681-B825B1D84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1700" l="12101" r="89989">
                        <a14:foregroundMark x1="25743" y1="44800" x2="38614" y2="83000"/>
                        <a14:foregroundMark x1="79978" y1="36800" x2="67767" y2="81600"/>
                        <a14:foregroundMark x1="22552" y1="39700" x2="35974" y2="82400"/>
                        <a14:foregroundMark x1="38394" y1="84300" x2="46315" y2="87300"/>
                        <a14:foregroundMark x1="49945" y1="88000" x2="63696" y2="8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0" y="3658694"/>
            <a:ext cx="2908260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E717A5A-92CE-476B-A0E7-62FED9BE4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3444"/>
          <a:stretch/>
        </p:blipFill>
        <p:spPr bwMode="auto">
          <a:xfrm>
            <a:off x="4017510" y="261048"/>
            <a:ext cx="4310984" cy="25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79565-76A1-4329-8F6C-870AF6620938}"/>
              </a:ext>
            </a:extLst>
          </p:cNvPr>
          <p:cNvSpPr txBox="1"/>
          <p:nvPr/>
        </p:nvSpPr>
        <p:spPr>
          <a:xfrm>
            <a:off x="603405" y="1917290"/>
            <a:ext cx="3329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Conventional System: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9D57E-7750-4CE3-9BBD-F10967312359}"/>
              </a:ext>
            </a:extLst>
          </p:cNvPr>
          <p:cNvSpPr txBox="1"/>
          <p:nvPr/>
        </p:nvSpPr>
        <p:spPr>
          <a:xfrm>
            <a:off x="71097" y="2780357"/>
            <a:ext cx="65460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Manual Operation at toll booth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Causing traffic, fuel wastage, and loss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Yearly total time taken = 1500x12 = 18000seconds = 5.0 hours.</a:t>
            </a:r>
          </a:p>
        </p:txBody>
      </p:sp>
      <p:pic>
        <p:nvPicPr>
          <p:cNvPr id="7" name="Picture 6" descr="Image result for conventional toll plazas traffic">
            <a:extLst>
              <a:ext uri="{FF2B5EF4-FFF2-40B4-BE49-F238E27FC236}">
                <a16:creationId xmlns:a16="http://schemas.microsoft.com/office/drawing/2014/main" id="{ECCA94C3-B059-4F78-9BA6-57BB66D626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10" y="2918009"/>
            <a:ext cx="5211096" cy="302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2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79565-76A1-4329-8F6C-870AF6620938}"/>
              </a:ext>
            </a:extLst>
          </p:cNvPr>
          <p:cNvSpPr txBox="1"/>
          <p:nvPr/>
        </p:nvSpPr>
        <p:spPr>
          <a:xfrm>
            <a:off x="399544" y="1352546"/>
            <a:ext cx="5728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Automated Toll Management System</a:t>
            </a:r>
            <a:r>
              <a:rPr lang="en-IN" sz="28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9D57E-7750-4CE3-9BBD-F10967312359}"/>
              </a:ext>
            </a:extLst>
          </p:cNvPr>
          <p:cNvSpPr txBox="1"/>
          <p:nvPr/>
        </p:nvSpPr>
        <p:spPr>
          <a:xfrm>
            <a:off x="399544" y="1875766"/>
            <a:ext cx="66328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• Saves Fuel and Time</a:t>
            </a:r>
          </a:p>
          <a:p>
            <a:r>
              <a:rPr lang="en-IN" sz="3600" dirty="0"/>
              <a:t>• SMS alerts for transactions</a:t>
            </a:r>
          </a:p>
          <a:p>
            <a:r>
              <a:rPr lang="en-IN" sz="3600" dirty="0"/>
              <a:t>• Online recharge</a:t>
            </a:r>
          </a:p>
          <a:p>
            <a:r>
              <a:rPr lang="en-US" sz="3600" dirty="0"/>
              <a:t>• No need to carry cash</a:t>
            </a:r>
          </a:p>
          <a:p>
            <a:r>
              <a:rPr lang="en-IN" sz="3600" dirty="0"/>
              <a:t>• Web portal for customers</a:t>
            </a:r>
          </a:p>
          <a:p>
            <a:r>
              <a:rPr lang="en-IN" sz="3600" dirty="0"/>
              <a:t>• Safeguard feature created in case stolen cars pass through the toll</a:t>
            </a:r>
          </a:p>
          <a:p>
            <a:r>
              <a:rPr lang="en-IN" sz="3600" dirty="0"/>
              <a:t>• No hassle of losing toll receipts</a:t>
            </a:r>
          </a:p>
          <a:p>
            <a:endParaRPr lang="en-IN" sz="3600" dirty="0"/>
          </a:p>
          <a:p>
            <a:endParaRPr lang="en-IN" sz="3600" dirty="0"/>
          </a:p>
          <a:p>
            <a:endParaRPr lang="en-IN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A262D-18B3-451F-9533-680410E0E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3" y="2098944"/>
            <a:ext cx="4954193" cy="2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1E8E2E5-5DA3-4A15-8D7F-ECE93C044ADB}"/>
              </a:ext>
            </a:extLst>
          </p:cNvPr>
          <p:cNvSpPr txBox="1"/>
          <p:nvPr/>
        </p:nvSpPr>
        <p:spPr>
          <a:xfrm>
            <a:off x="0" y="2264009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Thank You!!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FF1CD3-F30E-49BF-B8CB-A000332CC748}"/>
              </a:ext>
            </a:extLst>
          </p:cNvPr>
          <p:cNvSpPr txBox="1"/>
          <p:nvPr/>
        </p:nvSpPr>
        <p:spPr>
          <a:xfrm>
            <a:off x="5044717" y="3667432"/>
            <a:ext cx="2102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A Project By: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FE109-8AA6-41B6-978A-FFD7D15EFCFC}"/>
              </a:ext>
            </a:extLst>
          </p:cNvPr>
          <p:cNvSpPr txBox="1"/>
          <p:nvPr/>
        </p:nvSpPr>
        <p:spPr>
          <a:xfrm>
            <a:off x="0" y="431680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 err="1"/>
              <a:t>Divya</a:t>
            </a:r>
            <a:r>
              <a:rPr lang="en-IN" sz="2800" dirty="0"/>
              <a:t> Bhosle ( 08 )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88FFE6-FDF1-4F4A-82BE-ED3334F4EFEE}"/>
              </a:ext>
            </a:extLst>
          </p:cNvPr>
          <p:cNvSpPr txBox="1"/>
          <p:nvPr/>
        </p:nvSpPr>
        <p:spPr>
          <a:xfrm>
            <a:off x="-2" y="484002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 err="1"/>
              <a:t>Sumit</a:t>
            </a:r>
            <a:r>
              <a:rPr lang="en-IN" sz="2800" dirty="0"/>
              <a:t> Jha( 22 )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1D438-BF1D-4263-906F-FE826777ADC1}"/>
              </a:ext>
            </a:extLst>
          </p:cNvPr>
          <p:cNvSpPr txBox="1"/>
          <p:nvPr/>
        </p:nvSpPr>
        <p:spPr>
          <a:xfrm>
            <a:off x="-3" y="544023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Sai Narayan( 45 )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CAD9DD-1A06-4D1A-9060-A7838C1651DB}"/>
              </a:ext>
            </a:extLst>
          </p:cNvPr>
          <p:cNvSpPr txBox="1"/>
          <p:nvPr/>
        </p:nvSpPr>
        <p:spPr>
          <a:xfrm>
            <a:off x="1" y="608960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 err="1"/>
              <a:t>Nimritee</a:t>
            </a:r>
            <a:r>
              <a:rPr lang="en-IN" sz="2800" dirty="0"/>
              <a:t> </a:t>
            </a:r>
            <a:r>
              <a:rPr lang="en-IN" sz="2800" dirty="0" err="1"/>
              <a:t>Sirsalewala</a:t>
            </a:r>
            <a:r>
              <a:rPr lang="en-IN" sz="2800" dirty="0"/>
              <a:t> ( 63 )</a:t>
            </a:r>
          </a:p>
        </p:txBody>
      </p:sp>
    </p:spTree>
    <p:extLst>
      <p:ext uri="{BB962C8B-B14F-4D97-AF65-F5344CB8AC3E}">
        <p14:creationId xmlns:p14="http://schemas.microsoft.com/office/powerpoint/2010/main" val="26219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3830698" y="664143"/>
            <a:ext cx="45305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>
                <a:latin typeface="Impact" panose="020B0806030902050204" pitchFamily="34" charset="0"/>
              </a:rPr>
              <a:t>FUEL WASTAGE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FE549-9E94-4546-B06E-962DA4D2C3F7}"/>
              </a:ext>
            </a:extLst>
          </p:cNvPr>
          <p:cNvSpPr txBox="1"/>
          <p:nvPr/>
        </p:nvSpPr>
        <p:spPr>
          <a:xfrm>
            <a:off x="2473851" y="2386606"/>
            <a:ext cx="72442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>
                <a:latin typeface="Impact" panose="020B0806030902050204" pitchFamily="34" charset="0"/>
              </a:rPr>
              <a:t>₹ 27,000 Crores!!</a:t>
            </a:r>
            <a:endParaRPr lang="en-IN" sz="41300" dirty="0"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3028E-CD74-430B-894B-510808B51AFC}"/>
              </a:ext>
            </a:extLst>
          </p:cNvPr>
          <p:cNvSpPr txBox="1"/>
          <p:nvPr/>
        </p:nvSpPr>
        <p:spPr>
          <a:xfrm>
            <a:off x="5730352" y="3628512"/>
            <a:ext cx="731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>
                <a:latin typeface="Impact" panose="020B0806030902050204" pitchFamily="34" charset="0"/>
              </a:rPr>
              <a:t>+</a:t>
            </a:r>
            <a:endParaRPr lang="en-IN" sz="41300" dirty="0"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D83E6-1B1F-4A58-A480-224A959235B5}"/>
              </a:ext>
            </a:extLst>
          </p:cNvPr>
          <p:cNvSpPr txBox="1"/>
          <p:nvPr/>
        </p:nvSpPr>
        <p:spPr>
          <a:xfrm>
            <a:off x="2379273" y="4870418"/>
            <a:ext cx="74334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>
                <a:latin typeface="Impact" panose="020B0806030902050204" pitchFamily="34" charset="0"/>
              </a:rPr>
              <a:t>₹ 60,000 Crores!!</a:t>
            </a:r>
            <a:endParaRPr lang="en-IN" sz="413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3830698" y="664143"/>
            <a:ext cx="4081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>
                <a:latin typeface="Impact" panose="020B0806030902050204" pitchFamily="34" charset="0"/>
              </a:rPr>
              <a:t>CORRUPTION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FE549-9E94-4546-B06E-962DA4D2C3F7}"/>
              </a:ext>
            </a:extLst>
          </p:cNvPr>
          <p:cNvSpPr txBox="1"/>
          <p:nvPr/>
        </p:nvSpPr>
        <p:spPr>
          <a:xfrm>
            <a:off x="2657395" y="2259992"/>
            <a:ext cx="68772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8000" dirty="0">
                <a:latin typeface="Impact" panose="020B0806030902050204" pitchFamily="34" charset="0"/>
              </a:rPr>
              <a:t>₹ 5,000 Crores!!</a:t>
            </a:r>
            <a:endParaRPr lang="en-IN" sz="41300" dirty="0"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D83E6-1B1F-4A58-A480-224A959235B5}"/>
              </a:ext>
            </a:extLst>
          </p:cNvPr>
          <p:cNvSpPr txBox="1"/>
          <p:nvPr/>
        </p:nvSpPr>
        <p:spPr>
          <a:xfrm>
            <a:off x="2461829" y="3836358"/>
            <a:ext cx="7268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>
                <a:latin typeface="Impact" panose="020B0806030902050204" pitchFamily="34" charset="0"/>
              </a:rPr>
              <a:t>₹ 10,000 Crores!!</a:t>
            </a:r>
            <a:endParaRPr lang="en-IN" sz="413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Abstract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08EB4-C87C-49BC-9E7F-CF0C1A50440B}"/>
              </a:ext>
            </a:extLst>
          </p:cNvPr>
          <p:cNvSpPr txBox="1"/>
          <p:nvPr/>
        </p:nvSpPr>
        <p:spPr>
          <a:xfrm>
            <a:off x="962527" y="2117558"/>
            <a:ext cx="81078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Allows vehicles to pass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Records vehicle details that pass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Report Generation</a:t>
            </a:r>
          </a:p>
        </p:txBody>
      </p:sp>
    </p:spTree>
    <p:extLst>
      <p:ext uri="{BB962C8B-B14F-4D97-AF65-F5344CB8AC3E}">
        <p14:creationId xmlns:p14="http://schemas.microsoft.com/office/powerpoint/2010/main" val="29320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Problem Definition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08EB4-C87C-49BC-9E7F-CF0C1A50440B}"/>
              </a:ext>
            </a:extLst>
          </p:cNvPr>
          <p:cNvSpPr txBox="1"/>
          <p:nvPr/>
        </p:nvSpPr>
        <p:spPr>
          <a:xfrm>
            <a:off x="431585" y="4225858"/>
            <a:ext cx="109819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Eliminates these problems by automating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Formation of an LPR system with a combination of high </a:t>
            </a:r>
          </a:p>
          <a:p>
            <a:r>
              <a:rPr lang="en-IN" sz="3600" dirty="0"/>
              <a:t>Speed cameras and RFID Sensors</a:t>
            </a:r>
          </a:p>
          <a:p>
            <a:endParaRPr lang="en-I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E4DF1-20E3-4B66-8B98-EC033D89AEAA}"/>
              </a:ext>
            </a:extLst>
          </p:cNvPr>
          <p:cNvSpPr txBox="1"/>
          <p:nvPr/>
        </p:nvSpPr>
        <p:spPr>
          <a:xfrm>
            <a:off x="5204793" y="1612490"/>
            <a:ext cx="1782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Wastage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C4568-3A96-4DF1-BA1A-7722C13B746B}"/>
              </a:ext>
            </a:extLst>
          </p:cNvPr>
          <p:cNvSpPr txBox="1"/>
          <p:nvPr/>
        </p:nvSpPr>
        <p:spPr>
          <a:xfrm>
            <a:off x="3126387" y="2981393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AAAE8-D9F6-45E1-97B8-67121A98441D}"/>
              </a:ext>
            </a:extLst>
          </p:cNvPr>
          <p:cNvSpPr txBox="1"/>
          <p:nvPr/>
        </p:nvSpPr>
        <p:spPr>
          <a:xfrm>
            <a:off x="5521738" y="298139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Fuel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2C832-1F5B-4F42-A3A8-EF02B95088CA}"/>
              </a:ext>
            </a:extLst>
          </p:cNvPr>
          <p:cNvSpPr txBox="1"/>
          <p:nvPr/>
        </p:nvSpPr>
        <p:spPr>
          <a:xfrm>
            <a:off x="7759772" y="2981393"/>
            <a:ext cx="1447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Money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714A14-3185-4E1B-976A-769FFA5428B4}"/>
              </a:ext>
            </a:extLst>
          </p:cNvPr>
          <p:cNvGrpSpPr/>
          <p:nvPr/>
        </p:nvGrpSpPr>
        <p:grpSpPr>
          <a:xfrm>
            <a:off x="3771785" y="2130697"/>
            <a:ext cx="4699819" cy="1002890"/>
            <a:chOff x="3372465" y="1602658"/>
            <a:chExt cx="4699819" cy="100289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652F66-EAB7-49BE-A9C9-E819292DFF7B}"/>
                </a:ext>
              </a:extLst>
            </p:cNvPr>
            <p:cNvCxnSpPr/>
            <p:nvPr/>
          </p:nvCxnSpPr>
          <p:spPr>
            <a:xfrm>
              <a:off x="5604387" y="1602658"/>
              <a:ext cx="0" cy="50144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CBAA95F-A155-4A3F-80FB-927AA75530E8}"/>
                </a:ext>
              </a:extLst>
            </p:cNvPr>
            <p:cNvCxnSpPr>
              <a:cxnSpLocks/>
            </p:cNvCxnSpPr>
            <p:nvPr/>
          </p:nvCxnSpPr>
          <p:spPr>
            <a:xfrm>
              <a:off x="3372465" y="2104103"/>
              <a:ext cx="469981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1E56942-0AC0-41F7-933D-8DC26F14B5D3}"/>
                </a:ext>
              </a:extLst>
            </p:cNvPr>
            <p:cNvCxnSpPr/>
            <p:nvPr/>
          </p:nvCxnSpPr>
          <p:spPr>
            <a:xfrm>
              <a:off x="3392129" y="2104103"/>
              <a:ext cx="0" cy="50144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C156CB-F4D8-4C43-8431-3BDABEF8411F}"/>
                </a:ext>
              </a:extLst>
            </p:cNvPr>
            <p:cNvCxnSpPr/>
            <p:nvPr/>
          </p:nvCxnSpPr>
          <p:spPr>
            <a:xfrm>
              <a:off x="5609304" y="2094271"/>
              <a:ext cx="0" cy="50144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02B3A3-6C6B-4B25-94DB-41F3276B857C}"/>
                </a:ext>
              </a:extLst>
            </p:cNvPr>
            <p:cNvCxnSpPr/>
            <p:nvPr/>
          </p:nvCxnSpPr>
          <p:spPr>
            <a:xfrm>
              <a:off x="8052621" y="2099187"/>
              <a:ext cx="0" cy="50144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396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27864-0ADA-48C1-8C50-E5DE4DA02852}"/>
              </a:ext>
            </a:extLst>
          </p:cNvPr>
          <p:cNvSpPr txBox="1"/>
          <p:nvPr/>
        </p:nvSpPr>
        <p:spPr>
          <a:xfrm>
            <a:off x="603405" y="1917290"/>
            <a:ext cx="1098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To make an efficient, fully functioning,  Automated Toll Management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CF0-B42B-4241-8840-A77C47F7870B}"/>
              </a:ext>
            </a:extLst>
          </p:cNvPr>
          <p:cNvSpPr txBox="1"/>
          <p:nvPr/>
        </p:nvSpPr>
        <p:spPr>
          <a:xfrm>
            <a:off x="603405" y="3159778"/>
            <a:ext cx="10821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Aid the users with the registration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Create a Transaction / Lane Management Module that logs all activities in a toll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Generation of Reports</a:t>
            </a:r>
          </a:p>
        </p:txBody>
      </p:sp>
    </p:spTree>
    <p:extLst>
      <p:ext uri="{BB962C8B-B14F-4D97-AF65-F5344CB8AC3E}">
        <p14:creationId xmlns:p14="http://schemas.microsoft.com/office/powerpoint/2010/main" val="2753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Review of Literature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27864-0ADA-48C1-8C50-E5DE4DA02852}"/>
              </a:ext>
            </a:extLst>
          </p:cNvPr>
          <p:cNvSpPr txBox="1"/>
          <p:nvPr/>
        </p:nvSpPr>
        <p:spPr>
          <a:xfrm>
            <a:off x="685159" y="2015613"/>
            <a:ext cx="645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1) Terminologies in Toll Collection Systems: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CF0-B42B-4241-8840-A77C47F7870B}"/>
              </a:ext>
            </a:extLst>
          </p:cNvPr>
          <p:cNvSpPr txBox="1"/>
          <p:nvPr/>
        </p:nvSpPr>
        <p:spPr>
          <a:xfrm>
            <a:off x="685159" y="2776319"/>
            <a:ext cx="10821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ETC ( Electronic Toll Collection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 err="1"/>
              <a:t>FASTag</a:t>
            </a:r>
            <a:endParaRPr lang="en-IN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/>
              <a:t>Pay By 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46596-3D49-4435-915F-C1674F139BEF}"/>
              </a:ext>
            </a:extLst>
          </p:cNvPr>
          <p:cNvSpPr txBox="1"/>
          <p:nvPr/>
        </p:nvSpPr>
        <p:spPr>
          <a:xfrm>
            <a:off x="685159" y="4852219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2) RFID</a:t>
            </a:r>
          </a:p>
        </p:txBody>
      </p:sp>
    </p:spTree>
    <p:extLst>
      <p:ext uri="{BB962C8B-B14F-4D97-AF65-F5344CB8AC3E}">
        <p14:creationId xmlns:p14="http://schemas.microsoft.com/office/powerpoint/2010/main" val="160125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FD12E-FFDE-4452-8516-50D556260D8A}"/>
              </a:ext>
            </a:extLst>
          </p:cNvPr>
          <p:cNvSpPr txBox="1"/>
          <p:nvPr/>
        </p:nvSpPr>
        <p:spPr>
          <a:xfrm>
            <a:off x="0" y="3368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Impact" panose="020B0806030902050204" pitchFamily="34" charset="0"/>
              </a:rPr>
              <a:t>ETC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CF0-B42B-4241-8840-A77C47F7870B}"/>
              </a:ext>
            </a:extLst>
          </p:cNvPr>
          <p:cNvSpPr txBox="1"/>
          <p:nvPr/>
        </p:nvSpPr>
        <p:spPr>
          <a:xfrm>
            <a:off x="561175" y="2372364"/>
            <a:ext cx="72971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Capable of electronically charging a toll to an established customer account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The system can determine whether a passing car is registered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It automatically charges registered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Alerts Local Highway Patrol about unregistered vehicles.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EFFEF-FD5C-4AD1-80C4-2DB64A9E8BA6}"/>
              </a:ext>
            </a:extLst>
          </p:cNvPr>
          <p:cNvSpPr txBox="1"/>
          <p:nvPr/>
        </p:nvSpPr>
        <p:spPr>
          <a:xfrm>
            <a:off x="1580724" y="5869859"/>
            <a:ext cx="9030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/>
              <a:t>NOTE: Users will still have to stop, since the need for barricades still exists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53DC3-01B9-4331-9A61-B2683BA55875}"/>
              </a:ext>
            </a:extLst>
          </p:cNvPr>
          <p:cNvGrpSpPr/>
          <p:nvPr/>
        </p:nvGrpSpPr>
        <p:grpSpPr>
          <a:xfrm>
            <a:off x="7982270" y="2369906"/>
            <a:ext cx="3935950" cy="2604884"/>
            <a:chOff x="7982270" y="2369906"/>
            <a:chExt cx="3935950" cy="2604884"/>
          </a:xfrm>
        </p:grpSpPr>
        <p:pic>
          <p:nvPicPr>
            <p:cNvPr id="2050" name="Picture 2" descr="Related image">
              <a:extLst>
                <a:ext uri="{FF2B5EF4-FFF2-40B4-BE49-F238E27FC236}">
                  <a16:creationId xmlns:a16="http://schemas.microsoft.com/office/drawing/2014/main" id="{BEE38E66-87F3-43D2-A4FB-776BD01F9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270" y="2369906"/>
              <a:ext cx="3935950" cy="260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46BBE9-70B3-4C00-ABF7-46303712B904}"/>
                </a:ext>
              </a:extLst>
            </p:cNvPr>
            <p:cNvSpPr/>
            <p:nvPr/>
          </p:nvSpPr>
          <p:spPr>
            <a:xfrm>
              <a:off x="8052620" y="3320845"/>
              <a:ext cx="432619" cy="19664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5074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/>
      <p:bldP spid="3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531</Words>
  <Application>Microsoft Office PowerPoint</Application>
  <PresentationFormat>Widescreen</PresentationFormat>
  <Paragraphs>113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Gill Sans MT</vt:lpstr>
      <vt:lpstr>Impact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 Narayan</dc:creator>
  <cp:lastModifiedBy>Sai Narayan</cp:lastModifiedBy>
  <cp:revision>155</cp:revision>
  <dcterms:created xsi:type="dcterms:W3CDTF">2018-10-29T22:41:13Z</dcterms:created>
  <dcterms:modified xsi:type="dcterms:W3CDTF">2019-04-07T13:10:07Z</dcterms:modified>
</cp:coreProperties>
</file>